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74" r:id="rId23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39" Type="http://schemas.openxmlformats.org/officeDocument/2006/relationships/slide" Target="slides/slide11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5" name="Shape 10665"/>
        <p:cNvGrpSpPr/>
        <p:nvPr/>
      </p:nvGrpSpPr>
      <p:grpSpPr>
        <a:xfrm>
          <a:off x="0" y="0"/>
          <a:ext cx="0" cy="0"/>
          <a:chOff x="0" y="0"/>
          <a:chExt cx="0" cy="0"/>
        </a:xfrm>
      </p:grpSpPr>
      <p:sp>
        <p:nvSpPr>
          <p:cNvPr id="10666" name="Google Shape;10666;p1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67" name="Google Shape;10667;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68" name="Google Shape;10668;p119:notes"/>
          <p:cNvSpPr txBox="1"/>
          <p:nvPr/>
        </p:nvSpPr>
        <p:spPr>
          <a:xfrm>
            <a:off x="3927475" y="8818563"/>
            <a:ext cx="3005138" cy="463550"/>
          </a:xfrm>
          <a:prstGeom prst="rect">
            <a:avLst/>
          </a:prstGeom>
          <a:noFill/>
          <a:ln>
            <a:noFill/>
          </a:ln>
        </p:spPr>
        <p:txBody>
          <a:bodyPr anchorCtr="0" anchor="t" bIns="43825" lIns="87650" spcFirstLastPara="1" rIns="87650" wrap="square" tIns="43825">
            <a:noAutofit/>
          </a:bodyPr>
          <a:lstStyle/>
          <a:p>
            <a:pPr indent="0" lvl="0" marL="0" marR="0" rtl="0" algn="l">
              <a:lnSpc>
                <a:spcPct val="100000"/>
              </a:lnSpc>
              <a:spcBef>
                <a:spcPts val="0"/>
              </a:spcBef>
              <a:spcAft>
                <a:spcPts val="0"/>
              </a:spcAft>
              <a:buClr>
                <a:srgbClr val="000000"/>
              </a:buClr>
              <a:buSzPts val="1000"/>
              <a:buFont typeface="Arimo"/>
              <a:buNone/>
            </a:pPr>
            <a:fld id="{00000000-1234-1234-1234-123412341234}" type="slidenum">
              <a:rPr b="0" i="0" lang="en-US" sz="1000" u="sng" cap="none" strike="noStrike">
                <a:solidFill>
                  <a:srgbClr val="000000"/>
                </a:solidFill>
                <a:latin typeface="Arimo"/>
                <a:ea typeface="Arimo"/>
                <a:cs typeface="Arimo"/>
                <a:sym typeface="Arimo"/>
              </a:rPr>
              <a:t>‹#›</a:t>
            </a:fld>
            <a:endParaRPr b="0" i="0" sz="1000" u="sng" cap="none" strike="noStrike">
              <a:solidFill>
                <a:srgbClr val="000000"/>
              </a:solidFill>
              <a:latin typeface="Arimo"/>
              <a:ea typeface="Arimo"/>
              <a:cs typeface="Arimo"/>
              <a:sym typeface="Arim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notesSlide" Target="../notesSlides/notesSlide119.xml"/><Relationship Id="rId3" Type="http://schemas.openxmlformats.org/officeDocument/2006/relationships/image" Target="../media/image272.png"/><Relationship Id="rId4" Type="http://schemas.openxmlformats.org/officeDocument/2006/relationships/image" Target="../media/image265.png"/></Relationships>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9" name="Shape 10669"/>
        <p:cNvGrpSpPr/>
        <p:nvPr/>
      </p:nvGrpSpPr>
      <p:grpSpPr>
        <a:xfrm>
          <a:off x="0" y="0"/>
          <a:ext cx="0" cy="0"/>
          <a:chOff x="0" y="0"/>
          <a:chExt cx="0" cy="0"/>
        </a:xfrm>
      </p:grpSpPr>
      <p:grpSp>
        <p:nvGrpSpPr>
          <p:cNvPr id="10670" name="Google Shape;10670;p1549"/>
          <p:cNvGrpSpPr/>
          <p:nvPr/>
        </p:nvGrpSpPr>
        <p:grpSpPr>
          <a:xfrm>
            <a:off x="0" y="2141538"/>
            <a:ext cx="4752975" cy="3014662"/>
            <a:chOff x="0" y="2141538"/>
            <a:chExt cx="4752975" cy="3014662"/>
          </a:xfrm>
        </p:grpSpPr>
        <p:pic>
          <p:nvPicPr>
            <p:cNvPr id="10671" name="Google Shape;10671;p1549"/>
            <p:cNvPicPr preferRelativeResize="0"/>
            <p:nvPr/>
          </p:nvPicPr>
          <p:blipFill rotWithShape="1">
            <a:blip r:embed="rId3">
              <a:alphaModFix/>
            </a:blip>
            <a:srcRect b="0" l="0" r="0" t="0"/>
            <a:stretch/>
          </p:blipFill>
          <p:spPr>
            <a:xfrm>
              <a:off x="0" y="2141538"/>
              <a:ext cx="4752975" cy="3014662"/>
            </a:xfrm>
            <a:prstGeom prst="rect">
              <a:avLst/>
            </a:prstGeom>
            <a:noFill/>
            <a:ln>
              <a:noFill/>
            </a:ln>
          </p:spPr>
        </p:pic>
        <p:sp>
          <p:nvSpPr>
            <p:cNvPr id="10672" name="Google Shape;10672;p1549"/>
            <p:cNvSpPr txBox="1"/>
            <p:nvPr/>
          </p:nvSpPr>
          <p:spPr>
            <a:xfrm>
              <a:off x="1383641" y="3404998"/>
              <a:ext cx="493295"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4.5</a:t>
              </a:r>
              <a:endParaRPr/>
            </a:p>
          </p:txBody>
        </p:sp>
        <p:sp>
          <p:nvSpPr>
            <p:cNvPr id="10673" name="Google Shape;10673;p1549"/>
            <p:cNvSpPr txBox="1"/>
            <p:nvPr/>
          </p:nvSpPr>
          <p:spPr>
            <a:xfrm>
              <a:off x="1403689" y="3088150"/>
              <a:ext cx="493295"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4.5</a:t>
              </a:r>
              <a:endParaRPr/>
            </a:p>
          </p:txBody>
        </p:sp>
      </p:grpSp>
      <p:sp>
        <p:nvSpPr>
          <p:cNvPr id="10674" name="Google Shape;10674;p1549"/>
          <p:cNvSpPr txBox="1"/>
          <p:nvPr>
            <p:ph idx="4294967295" type="title"/>
          </p:nvPr>
        </p:nvSpPr>
        <p:spPr>
          <a:xfrm>
            <a:off x="411163" y="120650"/>
            <a:ext cx="8229600" cy="685800"/>
          </a:xfrm>
          <a:prstGeom prst="rect">
            <a:avLst/>
          </a:prstGeom>
          <a:noFill/>
          <a:ln>
            <a:noFill/>
          </a:ln>
        </p:spPr>
        <p:txBody>
          <a:bodyPr anchorCtr="0" anchor="ctr" bIns="44450" lIns="90475" spcFirstLastPara="1" rIns="90475" wrap="square" tIns="44450">
            <a:noAutofit/>
          </a:bodyPr>
          <a:lstStyle/>
          <a:p>
            <a:pPr indent="0" lvl="0" marL="0" rtl="0" algn="ctr">
              <a:lnSpc>
                <a:spcPct val="85000"/>
              </a:lnSpc>
              <a:spcBef>
                <a:spcPts val="0"/>
              </a:spcBef>
              <a:spcAft>
                <a:spcPts val="0"/>
              </a:spcAft>
              <a:buNone/>
            </a:pPr>
            <a:r>
              <a:rPr b="0" lang="en-US" sz="3200">
                <a:solidFill>
                  <a:srgbClr val="00B050"/>
                </a:solidFill>
              </a:rPr>
              <a:t>HEMC Scenario I (NF centric)</a:t>
            </a:r>
            <a:endParaRPr/>
          </a:p>
        </p:txBody>
      </p:sp>
      <p:sp>
        <p:nvSpPr>
          <p:cNvPr id="10675" name="Google Shape;10675;p1549"/>
          <p:cNvSpPr/>
          <p:nvPr/>
        </p:nvSpPr>
        <p:spPr>
          <a:xfrm>
            <a:off x="3814763" y="5715000"/>
            <a:ext cx="1571625" cy="336550"/>
          </a:xfrm>
          <a:prstGeom prst="rect">
            <a:avLst/>
          </a:prstGeom>
          <a:solidFill>
            <a:srgbClr val="FFFF66"/>
          </a:solidFill>
          <a:ln>
            <a:noFill/>
          </a:ln>
        </p:spPr>
        <p:txBody>
          <a:bodyPr anchorCtr="0" anchor="t" bIns="44450" lIns="90475" spcFirstLastPara="1" rIns="90475" wrap="square" tIns="44450">
            <a:noAutofit/>
          </a:bodyPr>
          <a:lstStyle/>
          <a:p>
            <a:pPr indent="0" lvl="0" marL="0" marR="0" rtl="0" algn="ctr">
              <a:lnSpc>
                <a:spcPct val="125000"/>
              </a:lnSpc>
              <a:spcBef>
                <a:spcPts val="0"/>
              </a:spcBef>
              <a:spcAft>
                <a:spcPts val="0"/>
              </a:spcAft>
              <a:buClr>
                <a:srgbClr val="003399"/>
              </a:buClr>
              <a:buSzPts val="1400"/>
              <a:buFont typeface="Arimo"/>
              <a:buNone/>
            </a:pPr>
            <a:r>
              <a:rPr b="0" i="0" lang="en-US" sz="1400" u="none" cap="none" strike="noStrike">
                <a:solidFill>
                  <a:srgbClr val="003399"/>
                </a:solidFill>
                <a:latin typeface="Arimo"/>
                <a:ea typeface="Arimo"/>
                <a:cs typeface="Arimo"/>
                <a:sym typeface="Arimo"/>
              </a:rPr>
              <a:t>Berg/Palmer</a:t>
            </a:r>
            <a:endParaRPr/>
          </a:p>
        </p:txBody>
      </p:sp>
      <p:sp>
        <p:nvSpPr>
          <p:cNvPr id="10676" name="Google Shape;10676;p154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660066"/>
              </a:buClr>
              <a:buSzPts val="2000"/>
              <a:buFont typeface="Courier New"/>
              <a:buNone/>
            </a:pPr>
            <a:r>
              <a:rPr b="0" i="0" lang="en-US" sz="2000" u="none" cap="none" strike="noStrike">
                <a:solidFill>
                  <a:srgbClr val="660066"/>
                </a:solidFill>
                <a:latin typeface="Courier New"/>
                <a:ea typeface="Courier New"/>
                <a:cs typeface="Courier New"/>
                <a:sym typeface="Courier New"/>
              </a:rPr>
              <a:t>Muon Collider 2011, Telluride, June 30, 2011</a:t>
            </a:r>
            <a:endParaRPr/>
          </a:p>
        </p:txBody>
      </p:sp>
      <p:sp>
        <p:nvSpPr>
          <p:cNvPr id="10677" name="Google Shape;10677;p154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mo"/>
              <a:buNone/>
            </a:pPr>
            <a:fld id="{00000000-1234-1234-1234-123412341234}" type="slidenum">
              <a:rPr b="0" i="0" lang="en-US" sz="1200" u="none" cap="none" strike="noStrike">
                <a:solidFill>
                  <a:srgbClr val="898989"/>
                </a:solidFill>
                <a:latin typeface="Arimo"/>
                <a:ea typeface="Arimo"/>
                <a:cs typeface="Arimo"/>
                <a:sym typeface="Arimo"/>
              </a:rPr>
              <a:t>‹#›</a:t>
            </a:fld>
            <a:endParaRPr b="0" i="0" sz="1200" u="none" cap="none" strike="noStrike">
              <a:solidFill>
                <a:srgbClr val="898989"/>
              </a:solidFill>
              <a:latin typeface="Arimo"/>
              <a:ea typeface="Arimo"/>
              <a:cs typeface="Arimo"/>
              <a:sym typeface="Arimo"/>
            </a:endParaRPr>
          </a:p>
        </p:txBody>
      </p:sp>
      <p:pic>
        <p:nvPicPr>
          <p:cNvPr id="10678" name="Google Shape;10678;p1549"/>
          <p:cNvPicPr preferRelativeResize="0"/>
          <p:nvPr/>
        </p:nvPicPr>
        <p:blipFill rotWithShape="1">
          <a:blip r:embed="rId4">
            <a:alphaModFix/>
          </a:blip>
          <a:srcRect b="0" l="0" r="0" t="0"/>
          <a:stretch/>
        </p:blipFill>
        <p:spPr>
          <a:xfrm>
            <a:off x="4941888" y="2184400"/>
            <a:ext cx="4189412" cy="3136900"/>
          </a:xfrm>
          <a:prstGeom prst="rect">
            <a:avLst/>
          </a:prstGeom>
          <a:noFill/>
          <a:ln>
            <a:noFill/>
          </a:ln>
        </p:spPr>
      </p:pic>
      <p:graphicFrame>
        <p:nvGraphicFramePr>
          <p:cNvPr id="10679" name="Google Shape;10679;p1549"/>
          <p:cNvGraphicFramePr/>
          <p:nvPr/>
        </p:nvGraphicFramePr>
        <p:xfrm>
          <a:off x="2955925" y="987425"/>
          <a:ext cx="3000000" cy="3000000"/>
        </p:xfrm>
        <a:graphic>
          <a:graphicData uri="http://schemas.openxmlformats.org/drawingml/2006/table">
            <a:tbl>
              <a:tblPr bandRow="1" firstRow="1">
                <a:noFill/>
                <a:tableStyleId>{EE7D5A9D-E6D4-49F1-AC9E-212DB414D892}</a:tableStyleId>
              </a:tblPr>
              <a:tblGrid>
                <a:gridCol w="509375"/>
                <a:gridCol w="937550"/>
                <a:gridCol w="1348650"/>
              </a:tblGrid>
              <a:tr h="335750">
                <a:tc>
                  <a:txBody>
                    <a:bodyPr/>
                    <a:lstStyle/>
                    <a:p>
                      <a:pPr indent="0" lvl="0" marL="0" marR="0" rtl="0" algn="ctr">
                        <a:spcBef>
                          <a:spcPts val="0"/>
                        </a:spcBef>
                        <a:spcAft>
                          <a:spcPts val="0"/>
                        </a:spcAft>
                        <a:buNone/>
                      </a:pPr>
                      <a:r>
                        <a:rPr b="1" lang="en-US" sz="1600" u="none" cap="none" strike="noStrike">
                          <a:solidFill>
                            <a:srgbClr val="800080"/>
                          </a:solidFill>
                        </a:rPr>
                        <a:t>ε</a:t>
                      </a:r>
                      <a:r>
                        <a:rPr b="1" baseline="-25000" lang="en-US" sz="1600" u="none" cap="none" strike="noStrike">
                          <a:solidFill>
                            <a:srgbClr val="800080"/>
                          </a:solidFill>
                        </a:rPr>
                        <a:t>T</a:t>
                      </a:r>
                      <a:endParaRPr b="1" sz="1600" u="none" cap="none" strike="noStrike">
                        <a:solidFill>
                          <a:srgbClr val="800080"/>
                        </a:solidFill>
                      </a:endParaRPr>
                    </a:p>
                  </a:txBody>
                  <a:tcPr marT="45775" marB="45775" marR="91450" marL="91450">
                    <a:solidFill>
                      <a:srgbClr val="F6ECFE"/>
                    </a:solidFill>
                  </a:tcPr>
                </a:tc>
                <a:tc>
                  <a:txBody>
                    <a:bodyPr/>
                    <a:lstStyle/>
                    <a:p>
                      <a:pPr indent="0" lvl="0" marL="0" marR="0" rtl="0" algn="ctr">
                        <a:spcBef>
                          <a:spcPts val="0"/>
                        </a:spcBef>
                        <a:spcAft>
                          <a:spcPts val="0"/>
                        </a:spcAft>
                        <a:buNone/>
                      </a:pPr>
                      <a:r>
                        <a:rPr b="1" lang="en-US" sz="1600" u="none" cap="none" strike="noStrike">
                          <a:solidFill>
                            <a:srgbClr val="800080"/>
                          </a:solidFill>
                        </a:rPr>
                        <a:t>25</a:t>
                      </a:r>
                      <a:endParaRPr/>
                    </a:p>
                  </a:txBody>
                  <a:tcPr marT="45775" marB="45775" marR="91450" marL="91450">
                    <a:solidFill>
                      <a:srgbClr val="F6ECFE"/>
                    </a:solidFill>
                  </a:tcPr>
                </a:tc>
                <a:tc>
                  <a:txBody>
                    <a:bodyPr/>
                    <a:lstStyle/>
                    <a:p>
                      <a:pPr indent="0" lvl="0" marL="0" marR="0" rtl="0" algn="ctr">
                        <a:spcBef>
                          <a:spcPts val="0"/>
                        </a:spcBef>
                        <a:spcAft>
                          <a:spcPts val="0"/>
                        </a:spcAft>
                        <a:buNone/>
                      </a:pPr>
                      <a:r>
                        <a:rPr b="1" lang="en-US" sz="1600" u="none" cap="none" strike="noStrike">
                          <a:solidFill>
                            <a:srgbClr val="800080"/>
                          </a:solidFill>
                        </a:rPr>
                        <a:t>π mm mrad</a:t>
                      </a:r>
                      <a:endParaRPr b="1" sz="1600" u="none" cap="none" strike="noStrike">
                        <a:solidFill>
                          <a:srgbClr val="800080"/>
                        </a:solidFill>
                      </a:endParaRPr>
                    </a:p>
                  </a:txBody>
                  <a:tcPr marT="45775" marB="45775" marR="91450" marL="91450">
                    <a:solidFill>
                      <a:srgbClr val="F6ECFE"/>
                    </a:solidFill>
                  </a:tcPr>
                </a:tc>
              </a:tr>
              <a:tr h="335750">
                <a:tc>
                  <a:txBody>
                    <a:bodyPr/>
                    <a:lstStyle/>
                    <a:p>
                      <a:pPr indent="0" lvl="0" marL="0" marR="0" rtl="0" algn="ctr">
                        <a:spcBef>
                          <a:spcPts val="0"/>
                        </a:spcBef>
                        <a:spcAft>
                          <a:spcPts val="0"/>
                        </a:spcAft>
                        <a:buNone/>
                      </a:pPr>
                      <a:r>
                        <a:rPr b="1" lang="en-US" sz="1600" u="none" cap="none" strike="noStrike">
                          <a:solidFill>
                            <a:srgbClr val="800080"/>
                          </a:solidFill>
                        </a:rPr>
                        <a:t>ε</a:t>
                      </a:r>
                      <a:r>
                        <a:rPr b="1" baseline="-25000" lang="en-US" sz="1600" u="none" cap="none" strike="noStrike">
                          <a:solidFill>
                            <a:srgbClr val="800080"/>
                          </a:solidFill>
                        </a:rPr>
                        <a:t>L</a:t>
                      </a:r>
                      <a:endParaRPr b="1" sz="1600" u="none" cap="none" strike="noStrike">
                        <a:solidFill>
                          <a:srgbClr val="800080"/>
                        </a:solidFill>
                      </a:endParaRPr>
                    </a:p>
                  </a:txBody>
                  <a:tcPr marT="45775" marB="45775" marR="91450" marL="91450">
                    <a:solidFill>
                      <a:srgbClr val="F6ECFE"/>
                    </a:solidFill>
                  </a:tcPr>
                </a:tc>
                <a:tc>
                  <a:txBody>
                    <a:bodyPr/>
                    <a:lstStyle/>
                    <a:p>
                      <a:pPr indent="0" lvl="0" marL="0" marR="0" rtl="0" algn="ctr">
                        <a:spcBef>
                          <a:spcPts val="0"/>
                        </a:spcBef>
                        <a:spcAft>
                          <a:spcPts val="0"/>
                        </a:spcAft>
                        <a:buNone/>
                      </a:pPr>
                      <a:r>
                        <a:rPr b="1" lang="en-US" sz="1600" u="none" cap="none" strike="noStrike">
                          <a:solidFill>
                            <a:srgbClr val="800080"/>
                          </a:solidFill>
                        </a:rPr>
                        <a:t>72,000</a:t>
                      </a:r>
                      <a:endParaRPr/>
                    </a:p>
                  </a:txBody>
                  <a:tcPr marT="45775" marB="45775" marR="91450" marL="91450">
                    <a:solidFill>
                      <a:srgbClr val="F6ECFE"/>
                    </a:solidFill>
                  </a:tcPr>
                </a:tc>
                <a:tc>
                  <a:txBody>
                    <a:bodyPr/>
                    <a:lstStyle/>
                    <a:p>
                      <a:pPr indent="0" lvl="0" marL="0" marR="0" rtl="0" algn="ctr">
                        <a:lnSpc>
                          <a:spcPct val="100000"/>
                        </a:lnSpc>
                        <a:spcBef>
                          <a:spcPts val="0"/>
                        </a:spcBef>
                        <a:spcAft>
                          <a:spcPts val="0"/>
                        </a:spcAft>
                        <a:buClr>
                          <a:srgbClr val="800080"/>
                        </a:buClr>
                        <a:buSzPts val="1600"/>
                        <a:buFont typeface="Arimo"/>
                        <a:buNone/>
                      </a:pPr>
                      <a:r>
                        <a:rPr b="1" lang="en-US" sz="1600" u="none" cap="none" strike="noStrike">
                          <a:solidFill>
                            <a:srgbClr val="800080"/>
                          </a:solidFill>
                        </a:rPr>
                        <a:t>π mm mrad</a:t>
                      </a:r>
                      <a:endParaRPr b="1" sz="1600" u="none" cap="none" strike="noStrike">
                        <a:solidFill>
                          <a:srgbClr val="800080"/>
                        </a:solidFill>
                      </a:endParaRPr>
                    </a:p>
                  </a:txBody>
                  <a:tcPr marT="45775" marB="45775" marR="91450" marL="91450">
                    <a:solidFill>
                      <a:srgbClr val="F6ECFE"/>
                    </a:solidFill>
                  </a:tcPr>
                </a:tc>
              </a:tr>
            </a:tbl>
          </a:graphicData>
        </a:graphic>
      </p:graphicFrame>
      <p:sp>
        <p:nvSpPr>
          <p:cNvPr id="10680" name="Google Shape;10680;p1549"/>
          <p:cNvSpPr/>
          <p:nvPr/>
        </p:nvSpPr>
        <p:spPr>
          <a:xfrm>
            <a:off x="23813" y="2840038"/>
            <a:ext cx="4740275" cy="1250950"/>
          </a:xfrm>
          <a:prstGeom prst="roundRect">
            <a:avLst>
              <a:gd fmla="val 15000" name="adj"/>
            </a:avLst>
          </a:prstGeom>
          <a:noFill/>
          <a:ln cap="flat" cmpd="sng" w="38100">
            <a:solidFill>
              <a:srgbClr val="00CC99"/>
            </a:solidFill>
            <a:prstDash val="solid"/>
            <a:round/>
            <a:headEnd len="sm" w="sm" type="none"/>
            <a:tailEnd len="sm" w="sm" type="none"/>
          </a:ln>
        </p:spPr>
        <p:txBody>
          <a:bodyPr anchorCtr="0" anchor="ctr" bIns="44450" lIns="90475" spcFirstLastPara="1" rIns="90475" wrap="square" tIns="44450">
            <a:noAutofit/>
          </a:bodyPr>
          <a:lstStyle/>
          <a:p>
            <a:pPr indent="0" lvl="0" marL="0" marR="0" rtl="0" algn="l">
              <a:lnSpc>
                <a:spcPct val="100000"/>
              </a:lnSpc>
              <a:spcBef>
                <a:spcPts val="0"/>
              </a:spcBef>
              <a:spcAft>
                <a:spcPts val="0"/>
              </a:spcAft>
              <a:buClr>
                <a:schemeClr val="dk1"/>
              </a:buClr>
              <a:buSzPts val="1000"/>
              <a:buFont typeface="Arimo"/>
              <a:buNone/>
            </a:pPr>
            <a:r>
              <a:t/>
            </a:r>
            <a:endParaRPr b="0" i="0" sz="1000" u="sng" cap="none" strike="noStrike">
              <a:solidFill>
                <a:srgbClr val="000000"/>
              </a:solidFill>
              <a:latin typeface="Arimo"/>
              <a:ea typeface="Arimo"/>
              <a:cs typeface="Arimo"/>
              <a:sym typeface="Arimo"/>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